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6858000" cy="8572500"/>
  <p:notesSz cx="85725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5eb7a57-945d-3ebf-e017-7fca95befbc9}">
          <p14:sldIdLst>
            <p14:sldId id="256"/>
            <p14:sldId id="257"/>
          </p14:sldIdLst>
        </p14:section>
        <p14:section name="Week 1 · Measure" id="{4b0e55d1-0af0-0065-a242-0e89f0b9d42e}">
          <p14:sldIdLst>
            <p14:sldId id="258"/>
            <p14:sldId id="259"/>
            <p14:sldId id="260"/>
          </p14:sldIdLst>
        </p14:section>
        <p14:section name="Week 2 · Price" id="{3a5be3c3-092b-06fd-ebb6-cc3712b749a4}">
          <p14:sldIdLst>
            <p14:sldId id="261"/>
            <p14:sldId id="262"/>
          </p14:sldIdLst>
        </p14:section>
        <p14:section name="Week 3–4 · Act and verify" id="{381aedd5-526c-37f6-a66e-19afa3ddafae}">
          <p14:sldIdLst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B68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B68"/>
                </a:solidFill>
                <a:latin typeface="+mn-lt"/>
              </a:rPr>
              <a:t>Where scheduled time goes (Hansen’s 40-hour example)</a:t>
            </a:r>
          </a:p>
        </c:rich>
      </c:tx>
      <c:layout/>
      <c:overlay val="0"/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OEE 59.6%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Scheduled time</c:v>
                  </c:pt>
                </c:lvl>
              </c:multiLvlStrCache>
            </c:multiLvl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59.6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Downtime 14.2%</c:v>
                </c:pt>
              </c:strCache>
            </c:strRef>
          </c:tx>
          <c:spPr>
            <a:solidFill>
              <a:srgbClr val="FEAAA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Scheduled time</c:v>
                  </c:pt>
                </c:lvl>
              </c:multiLvlStrCache>
            </c:multiLvl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14.2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Speed loss 9.3%</c:v>
                </c:pt>
              </c:strCache>
            </c:strRef>
          </c:tx>
          <c:spPr>
            <a:solidFill>
              <a:srgbClr val="B7E4C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Scheduled time</c:v>
                  </c:pt>
                </c:lvl>
              </c:multiLvlStrCache>
            </c:multiLvl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9.3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Planned stops 9.3%</c:v>
                </c:pt>
              </c:strCache>
            </c:strRef>
          </c:tx>
          <c:spPr>
            <a:solidFill>
              <a:srgbClr val="FBD19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Scheduled time</c:v>
                  </c:pt>
                </c:lvl>
              </c:multiLvlStrCache>
            </c:multiLvlStrRef>
          </c:cat>
          <c:val>
            <c:numRef>
              <c:f>Sheet1!$E$2:$E$2</c:f>
              <c:numCache>
                <c:formatCode>General</c:formatCode>
                <c:ptCount val="1"/>
                <c:pt idx="0">
                  <c:v>9.3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Scrap 4.3%</c:v>
                </c:pt>
              </c:strCache>
            </c:strRef>
          </c:tx>
          <c:spPr>
            <a:solidFill>
              <a:srgbClr val="6F6F6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Scheduled time</c:v>
                  </c:pt>
                </c:lvl>
              </c:multiLvlStrCache>
            </c:multiLvlStrRef>
          </c:cat>
          <c:val>
            <c:numRef>
              <c:f>Sheet1!$F$2:$F$2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Induced stops 3.3%</c:v>
                </c:pt>
              </c:strCache>
            </c:strRef>
          </c:tx>
          <c:spPr>
            <a:solidFill>
              <a:srgbClr val="B5E6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Scheduled time</c:v>
                  </c:pt>
                </c:lvl>
              </c:multiLvlStrCache>
            </c:multiLvlStrRef>
          </c:cat>
          <c:val>
            <c:numRef>
              <c:f>Sheet1!$G$2:$G$2</c:f>
              <c:numCache>
                <c:formatCode>General</c:formatCode>
                <c:ptCount val="1"/>
                <c:pt idx="0">
                  <c:v>3.3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3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A1A1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B68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B68"/>
                </a:solidFill>
                <a:latin typeface="+mn-lt"/>
              </a:rPr>
              <a:t>Profit impact per year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Profit impact per year (€)</c:v>
                </c:pt>
              </c:strCache>
            </c:strRef>
          </c:tx>
          <c:spPr>
            <a:solidFill>
              <a:srgbClr val="1D9E75"/>
            </a:solidFill>
            <a:effectLst/>
          </c:spPr>
          <c:invertIfNegative val="0"/>
          <c:dLbls>
            <c:numFmt formatCode="€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1A1A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Scrap: label defects</c:v>
                  </c:pt>
                  <c:pt idx="1">
                    <c:v>Changeover overruns</c:v>
                  </c:pt>
                  <c:pt idx="2">
                    <c:v>Unplanned stop: filler jams</c:v>
                  </c:pt>
                  <c:pt idx="3">
                    <c:v>Slow running after restarts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33178</c:v>
                </c:pt>
                <c:pt idx="1">
                  <c:v>102682</c:v>
                </c:pt>
                <c:pt idx="2">
                  <c:v>154022</c:v>
                </c:pt>
                <c:pt idx="3">
                  <c:v>165888</c:v>
                </c:pt>
              </c:numCache>
            </c:numRef>
          </c:val>
        </c:ser>
        <c:dLbls>
          <c:numFmt formatCode="€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1A1A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1A1A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1000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Cover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800" y="79629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BP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52500" y="7962900"/>
            <a:ext cx="355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7D9C4"/>
                </a:solidFill>
              </a:rPr>
              <a:t>Blaga Pugyova · CEO, Fabrico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58800" y="7785100"/>
            <a:ext cx="5740400" cy="0"/>
          </a:xfrm>
          <a:prstGeom prst="line">
            <a:avLst/>
          </a:prstGeom>
          <a:noFill/>
          <a:ln w="9525">
            <a:solidFill>
              <a:srgbClr val="2E6B5B"/>
            </a:solidFill>
            <a:prstDash val="solid"/>
          </a:ln>
        </p:spPr>
      </p:sp>
      <p:sp>
        <p:nvSpPr>
          <p:cNvPr id="5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800" y="79629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33D31"/>
                </a:solidFill>
              </a:rPr>
              <a:t>BP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52500" y="7962900"/>
            <a:ext cx="355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8"/>
                </a:solidFill>
              </a:rPr>
              <a:t>Blaga Pugyova · CEO, Fabrico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58800" y="7785100"/>
            <a:ext cx="5740400" cy="0"/>
          </a:xfrm>
          <a:prstGeom prst="line">
            <a:avLst/>
          </a:prstGeom>
          <a:noFill/>
          <a:ln w="9525">
            <a:solidFill>
              <a:srgbClr val="DCE3E1"/>
            </a:solidFill>
            <a:prstDash val="solid"/>
          </a:ln>
        </p:spPr>
      </p:sp>
      <p:sp>
        <p:nvSpPr>
          <p:cNvPr id="5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st">
    <p:bg>
      <p:bgPr>
        <a:solidFill>
          <a:srgbClr val="F4F8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800" y="79629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33D31"/>
                </a:solidFill>
              </a:rPr>
              <a:t>BP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52500" y="7962900"/>
            <a:ext cx="355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B68"/>
                </a:solidFill>
              </a:rPr>
              <a:t>Blaga Pugyova · CEO, Fabrico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58800" y="7785100"/>
            <a:ext cx="5740400" cy="0"/>
          </a:xfrm>
          <a:prstGeom prst="line">
            <a:avLst/>
          </a:prstGeom>
          <a:noFill/>
          <a:ln w="9525">
            <a:solidFill>
              <a:srgbClr val="DCE3E1"/>
            </a:solidFill>
            <a:prstDash val="solid"/>
          </a:ln>
        </p:spPr>
      </p:sp>
      <p:sp>
        <p:nvSpPr>
          <p:cNvPr id="5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8800" y="7962900"/>
            <a:ext cx="30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BP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952500" y="7962900"/>
            <a:ext cx="355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7D9C4"/>
                </a:solidFill>
              </a:rPr>
              <a:t>Blaga Pugyova · CEO, Fabrico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58800" y="7785100"/>
            <a:ext cx="5740400" cy="0"/>
          </a:xfrm>
          <a:prstGeom prst="line">
            <a:avLst/>
          </a:prstGeom>
          <a:noFill/>
          <a:ln w="9525">
            <a:solidFill>
              <a:srgbClr val="2E6B5B"/>
            </a:solidFill>
            <a:prstDash val="solid"/>
          </a:ln>
        </p:spPr>
      </p:sp>
      <p:sp>
        <p:nvSpPr>
          <p:cNvPr id="5" name="Text 3"/>
          <p:cNvSpPr/>
          <p:nvPr>
            <p:ph idx="104" type="title" hasCustomPrompt="1"/>
          </p:nvPr>
        </p:nvSpPr>
        <p:spPr>
          <a:xfrm>
            <a:off x="558800" y="1905000"/>
            <a:ext cx="5740400" cy="330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abrico.io/resources/downtime-cost-calculator/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hyperlink" Target="https://www.fabrico.io/resources/downtime-cost-calculator/" TargetMode="External"/><Relationship Id="rId6" Type="http://schemas.openxmlformats.org/officeDocument/2006/relationships/hyperlink" Target="https://www.fabrico.io/resources/downtime-cost-calculator/" TargetMode="External"/><Relationship Id="rId7" Type="http://schemas.openxmlformats.org/officeDocument/2006/relationships/hyperlink" Target="https://calendar.app.google/Dx7Q5KfgDokBoHwH7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8" Type="http://schemas.openxmlformats.org/officeDocument/2006/relationships/image" Target="../media/image-10-5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C37D"/>
                </a:solidFill>
              </a:rPr>
              <a:t>A FIELD GUIDE FOR PLANT AND FINANCE TEAMS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905000"/>
            <a:ext cx="57404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 your </a:t>
            </a:r>
            <a:pPr algn="l" indent="0" marL="0">
              <a:buNone/>
            </a:pPr>
            <a:r>
              <a:rPr lang="en-US" sz="4400" b="1" spc="-100" kern="0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hidden factory</a:t>
            </a:r>
            <a:pPr algn="l" indent="0" marL="0">
              <a:buNone/>
            </a:pPr>
            <a:r>
              <a:rPr lang="en-US" sz="4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30 days</a:t>
            </a:r>
            <a:endParaRPr lang="en-US" sz="4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5461000"/>
            <a:ext cx="5588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E1F5EE"/>
                </a:solidFill>
              </a:rPr>
              <a:t>A 7-step method to put a price tag on every production loss and recover output from the equipment you already have.</a:t>
            </a:r>
            <a:endParaRPr lang="en-US" sz="1800" dirty="0"/>
          </a:p>
        </p:txBody>
      </p:sp>
      <p:sp>
        <p:nvSpPr>
          <p:cNvPr id="5" name="Price tag"/>
          <p:cNvSpPr/>
          <p:nvPr/>
        </p:nvSpPr>
        <p:spPr>
          <a:xfrm flipH="1">
            <a:off x="558800" y="6858000"/>
            <a:ext cx="1014476" cy="330200"/>
          </a:xfrm>
          <a:prstGeom prst="homePlat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6994525"/>
            <a:ext cx="57150" cy="571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00100" y="6858000"/>
            <a:ext cx="72237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7 steps</a:t>
            </a:r>
            <a:endParaRPr lang="en-US" sz="1200" dirty="0"/>
          </a:p>
        </p:txBody>
      </p:sp>
      <p:sp>
        <p:nvSpPr>
          <p:cNvPr id="8" name="Price tag"/>
          <p:cNvSpPr/>
          <p:nvPr/>
        </p:nvSpPr>
        <p:spPr>
          <a:xfrm flipH="1">
            <a:off x="1674876" y="6858000"/>
            <a:ext cx="1014476" cy="330200"/>
          </a:xfrm>
          <a:prstGeom prst="homePlat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01876" y="6994525"/>
            <a:ext cx="57150" cy="571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916176" y="6858000"/>
            <a:ext cx="722376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4 weeks</a:t>
            </a:r>
            <a:endParaRPr lang="en-US" sz="1200" dirty="0"/>
          </a:p>
        </p:txBody>
      </p:sp>
      <p:sp>
        <p:nvSpPr>
          <p:cNvPr id="11" name="Price tag"/>
          <p:cNvSpPr/>
          <p:nvPr/>
        </p:nvSpPr>
        <p:spPr>
          <a:xfrm flipH="1">
            <a:off x="2790952" y="6858000"/>
            <a:ext cx="2143760" cy="330200"/>
          </a:xfrm>
          <a:prstGeom prst="homePlate">
            <a:avLst/>
          </a:prstGeom>
          <a:solidFill>
            <a:srgbClr val="22C37D"/>
          </a:solidFill>
          <a:ln w="12700">
            <a:solidFill>
              <a:srgbClr val="22C37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17952" y="6994525"/>
            <a:ext cx="57150" cy="57150"/>
          </a:xfrm>
          <a:prstGeom prst="ellipse">
            <a:avLst/>
          </a:prstGeom>
          <a:solidFill>
            <a:srgbClr val="033D31"/>
          </a:solidFill>
          <a:ln w="12700">
            <a:solidFill>
              <a:srgbClr val="033D3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032252" y="6858000"/>
            <a:ext cx="185166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One loss Pareto in €</a:t>
            </a:r>
            <a:endParaRPr lang="en-US" sz="1200" dirty="0"/>
          </a:p>
        </p:txBody>
      </p:sp>
      <p:pic>
        <p:nvPicPr>
          <p:cNvPr id="14" name="Image 0" descr="Fabrico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5150" y="8020050"/>
            <a:ext cx="654050" cy="1905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</a:rPr>
              <a:t>WHY THIS MATTERS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team talks in minutes.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CFO decides in euros.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2349500"/>
            <a:ext cx="5588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</a:rPr>
              <a:t>When improvement results never reach the financial statements, support fades. The losses stay.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800" y="3429000"/>
            <a:ext cx="2794000" cy="1587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12800" y="3683000"/>
            <a:ext cx="228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1A1A1A"/>
                </a:solidFill>
              </a:rPr>
              <a:t>≈60%</a:t>
            </a:r>
            <a:endParaRPr lang="en-US" sz="4600" dirty="0"/>
          </a:p>
        </p:txBody>
      </p:sp>
      <p:sp>
        <p:nvSpPr>
          <p:cNvPr id="7" name="Text 5"/>
          <p:cNvSpPr txBox="1"/>
          <p:nvPr/>
        </p:nvSpPr>
        <p:spPr>
          <a:xfrm>
            <a:off x="812800" y="4445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8"/>
                </a:solidFill>
              </a:rPr>
              <a:t>OEE in an average plant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3505200" y="3429000"/>
            <a:ext cx="2794000" cy="1587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759200" y="3683000"/>
            <a:ext cx="2286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1A1A1A"/>
                </a:solidFill>
              </a:rPr>
              <a:t>≈85%</a:t>
            </a:r>
            <a:endParaRPr lang="en-US" sz="4600" dirty="0"/>
          </a:p>
        </p:txBody>
      </p:sp>
      <p:sp>
        <p:nvSpPr>
          <p:cNvPr id="10" name="Text 8"/>
          <p:cNvSpPr txBox="1"/>
          <p:nvPr/>
        </p:nvSpPr>
        <p:spPr>
          <a:xfrm>
            <a:off x="3759200" y="4445000"/>
            <a:ext cx="228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B6B68"/>
                </a:solidFill>
              </a:rPr>
              <a:t>world class for discrete lines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558800" y="5397500"/>
            <a:ext cx="5740400" cy="1905000"/>
          </a:xfrm>
          <a:prstGeom prst="roundRect">
            <a:avLst>
              <a:gd name="adj" fmla="val 6667"/>
            </a:avLst>
          </a:prstGeom>
          <a:solidFill>
            <a:srgbClr val="033D31"/>
          </a:solidFill>
          <a:ln w="9525">
            <a:solidFill>
              <a:srgbClr val="033D3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3600" y="5651500"/>
            <a:ext cx="513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C37D"/>
                </a:solidFill>
              </a:rPr>
              <a:t>THE PRINCIPLE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863600" y="5918200"/>
            <a:ext cx="51308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If a loss has no price tag, </a:t>
            </a:r>
            <a:pPr indent="0" marL="0">
              <a:buNone/>
            </a:pPr>
            <a:r>
              <a:rPr lang="en-US" sz="2200" b="1" dirty="0">
                <a:solidFill>
                  <a:srgbClr val="22C37D"/>
                </a:solidFill>
              </a:rPr>
              <a:t>it has no priority.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</a:rPr>
              <a:t>WEEK 1 · STEP 1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Measure true OEE with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numbers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2298700"/>
            <a:ext cx="5588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</a:rPr>
              <a:t>Scheduled time, good units and the ideal rate. Nothing else.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800" y="2921000"/>
            <a:ext cx="5740400" cy="355600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3600" y="3175000"/>
            <a:ext cx="508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</a:rPr>
              <a:t>OEE =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63600" y="3492500"/>
            <a:ext cx="508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</a:rPr>
              <a:t>(good units ÷ ideal rate)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</a:rPr>
              <a:t>÷ scheduled time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63600" y="4572000"/>
            <a:ext cx="5130800" cy="0"/>
          </a:xfrm>
          <a:prstGeom prst="line">
            <a:avLst/>
          </a:prstGeom>
          <a:noFill/>
          <a:ln w="9525">
            <a:solidFill>
              <a:srgbClr val="DCE3E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63600" y="4762500"/>
            <a:ext cx="5130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</a:rPr>
              <a:t>Example: </a:t>
            </a:r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</a:rPr>
              <a:t>4,362 good units ÷ 4 per minute = 1,090 minutes of perfect production, in 1,830 scheduled minutes.</a:t>
            </a:r>
            <a:endParaRPr lang="en-US" sz="1500" dirty="0"/>
          </a:p>
        </p:txBody>
      </p:sp>
      <p:sp>
        <p:nvSpPr>
          <p:cNvPr id="10" name="Price tag"/>
          <p:cNvSpPr/>
          <p:nvPr/>
        </p:nvSpPr>
        <p:spPr>
          <a:xfrm flipH="1">
            <a:off x="863600" y="5715000"/>
            <a:ext cx="1270000" cy="330200"/>
          </a:xfrm>
          <a:prstGeom prst="homePlate">
            <a:avLst/>
          </a:prstGeom>
          <a:solidFill>
            <a:srgbClr val="033D31"/>
          </a:solidFill>
          <a:ln w="12700">
            <a:solidFill>
              <a:srgbClr val="033D3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90600" y="5851525"/>
            <a:ext cx="57150" cy="57150"/>
          </a:xfrm>
          <a:prstGeom prst="ellipse">
            <a:avLst/>
          </a:prstGeom>
          <a:solidFill>
            <a:srgbClr val="22C37D"/>
          </a:solidFill>
          <a:ln w="12700">
            <a:solidFill>
              <a:srgbClr val="22C37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104900" y="5715000"/>
            <a:ext cx="9779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OEE 59.6%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58800" y="6858000"/>
            <a:ext cx="57404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68"/>
                </a:solidFill>
              </a:rPr>
              <a:t>No ideal rate? Use the best 4 hours of your last 400. Method and example: R.C. Hansen, Overall Equipment Effectiveness.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</a:rPr>
              <a:t>WEEK 1 · STEP 2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Classify every minute.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“other”.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2298700"/>
            <a:ext cx="5588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</a:rPr>
              <a:t>A minute with no reason can’t be priced, and a loss with no price won’t be fixed.</a:t>
            </a:r>
            <a:endParaRPr lang="en-US" sz="16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58800" y="3175000"/>
          <a:ext cx="5740400" cy="3429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558800" y="6794500"/>
            <a:ext cx="279400" cy="279400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pic>
        <p:nvPicPr>
          <p:cNvPr id="7" name="Image 0" descr="chec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6870700"/>
            <a:ext cx="127000" cy="1270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990600" y="6769100"/>
            <a:ext cx="53086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</a:rPr>
              <a:t>The check: </a:t>
            </a:r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</a:rPr>
              <a:t>OEE plus every loss must add up to 100% of scheduled time. If it doesn’t, a loss is hiding.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</a:rPr>
              <a:t>WEEK 1 · STEP 3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at the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bottleneck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2298700"/>
            <a:ext cx="5588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</a:rPr>
              <a:t>A minute lost at the bottleneck is a minute lost for the whole plant. A minute lost elsewhere may cost nothing.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800" y="3556000"/>
            <a:ext cx="1727200" cy="13970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58800" y="3873500"/>
            <a:ext cx="17272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68"/>
                </a:solidFill>
              </a:rPr>
              <a:t>Filling</a:t>
            </a:r>
            <a:pPr algn="ctr" indent="0" marL="0">
              <a:buNone/>
            </a:pPr>
            <a:endParaRPr lang="en-US" sz="15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1A1A1A"/>
                </a:solidFill>
              </a:rPr>
              <a:t>140/min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2286000" y="4064000"/>
            <a:ext cx="279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B6B68"/>
                </a:solidFill>
              </a:rPr>
              <a:t>→</a:t>
            </a:r>
            <a:endParaRPr lang="en-US" sz="2000" dirty="0"/>
          </a:p>
        </p:txBody>
      </p:sp>
      <p:sp>
        <p:nvSpPr>
          <p:cNvPr id="8" name="Card"/>
          <p:cNvSpPr/>
          <p:nvPr/>
        </p:nvSpPr>
        <p:spPr>
          <a:xfrm>
            <a:off x="2565400" y="3556000"/>
            <a:ext cx="1727200" cy="1397000"/>
          </a:xfrm>
          <a:prstGeom prst="roundRect">
            <a:avLst>
              <a:gd name="adj" fmla="val 9091"/>
            </a:avLst>
          </a:prstGeom>
          <a:solidFill>
            <a:srgbClr val="033D31"/>
          </a:solidFill>
          <a:ln w="9525">
            <a:solidFill>
              <a:srgbClr val="033D3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565400" y="3873500"/>
            <a:ext cx="17272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2C37D"/>
                </a:solidFill>
              </a:rPr>
              <a:t>Capping</a:t>
            </a:r>
            <a:pPr algn="ctr" indent="0" marL="0">
              <a:buNone/>
            </a:pPr>
            <a:endParaRPr lang="en-US" sz="15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100/min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292600" y="4064000"/>
            <a:ext cx="279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B6B68"/>
                </a:solidFill>
              </a:rPr>
              <a:t>→</a:t>
            </a:r>
            <a:endParaRPr lang="en-US" sz="2000" dirty="0"/>
          </a:p>
        </p:txBody>
      </p:sp>
      <p:sp>
        <p:nvSpPr>
          <p:cNvPr id="11" name="Card"/>
          <p:cNvSpPr/>
          <p:nvPr/>
        </p:nvSpPr>
        <p:spPr>
          <a:xfrm>
            <a:off x="4572000" y="3556000"/>
            <a:ext cx="1727200" cy="13970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3873500"/>
            <a:ext cx="17272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B6B68"/>
                </a:solidFill>
              </a:rPr>
              <a:t>Packing</a:t>
            </a:r>
            <a:pPr algn="ctr" indent="0" marL="0">
              <a:buNone/>
            </a:pPr>
            <a:endParaRPr lang="en-US" sz="15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1A1A1A"/>
                </a:solidFill>
              </a:rPr>
              <a:t>160/min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58800" y="5080000"/>
            <a:ext cx="5740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B6B68"/>
                </a:solidFill>
              </a:rPr>
              <a:t>Sample line: capping sets the pace for all three steps</a:t>
            </a:r>
            <a:endParaRPr lang="en-US" sz="1100" dirty="0"/>
          </a:p>
        </p:txBody>
      </p:sp>
      <p:sp>
        <p:nvSpPr>
          <p:cNvPr id="14" name="Card"/>
          <p:cNvSpPr/>
          <p:nvPr/>
        </p:nvSpPr>
        <p:spPr>
          <a:xfrm>
            <a:off x="558800" y="5905500"/>
            <a:ext cx="5740400" cy="1270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12800" y="6127750"/>
            <a:ext cx="52324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</a:rPr>
              <a:t>Ask before every project: </a:t>
            </a:r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</a:rPr>
              <a:t>if this step gets better, will plant output or profit move? If not, work somewhere else.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</a:rPr>
              <a:t>WEEK 2 · STEP 4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Put a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price tag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 every loss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2298700"/>
            <a:ext cx="5588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</a:rPr>
              <a:t>You only need your selling price and gross margin per product.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800" y="2984500"/>
            <a:ext cx="5740400" cy="1054100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12800" y="3225800"/>
            <a:ext cx="330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</a:rPr>
              <a:t>Revenue at risk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</a:rPr>
              <a:t>lost units × selling price</a:t>
            </a:r>
            <a:endParaRPr lang="en-US" sz="1500" dirty="0"/>
          </a:p>
        </p:txBody>
      </p:sp>
      <p:sp>
        <p:nvSpPr>
          <p:cNvPr id="7" name="Price tag"/>
          <p:cNvSpPr/>
          <p:nvPr/>
        </p:nvSpPr>
        <p:spPr>
          <a:xfrm flipH="1">
            <a:off x="4368800" y="3346450"/>
            <a:ext cx="1676400" cy="330200"/>
          </a:xfrm>
          <a:prstGeom prst="homePlat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495800" y="3482975"/>
            <a:ext cx="57150" cy="571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0100" y="3346450"/>
            <a:ext cx="1384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€48.00 / min</a:t>
            </a:r>
            <a:endParaRPr lang="en-US" sz="1200" dirty="0"/>
          </a:p>
        </p:txBody>
      </p:sp>
      <p:sp>
        <p:nvSpPr>
          <p:cNvPr id="10" name="Card"/>
          <p:cNvSpPr/>
          <p:nvPr/>
        </p:nvSpPr>
        <p:spPr>
          <a:xfrm>
            <a:off x="558800" y="4191000"/>
            <a:ext cx="5740400" cy="1054100"/>
          </a:xfrm>
          <a:prstGeom prst="roundRect">
            <a:avLst>
              <a:gd name="adj" fmla="val 12048"/>
            </a:avLst>
          </a:prstGeom>
          <a:solidFill>
            <a:srgbClr val="033D31"/>
          </a:solidFill>
          <a:ln w="9525">
            <a:solidFill>
              <a:srgbClr val="033D3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12800" y="4432300"/>
            <a:ext cx="330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Profit impact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A7D9C4"/>
                </a:solidFill>
              </a:rPr>
              <a:t>lost units × gross margin</a:t>
            </a:r>
            <a:endParaRPr lang="en-US" sz="1500" dirty="0"/>
          </a:p>
        </p:txBody>
      </p:sp>
      <p:sp>
        <p:nvSpPr>
          <p:cNvPr id="12" name="Price tag"/>
          <p:cNvSpPr/>
          <p:nvPr/>
        </p:nvSpPr>
        <p:spPr>
          <a:xfrm flipH="1">
            <a:off x="4368800" y="4552950"/>
            <a:ext cx="1676400" cy="330200"/>
          </a:xfrm>
          <a:prstGeom prst="homePlate">
            <a:avLst/>
          </a:prstGeom>
          <a:solidFill>
            <a:srgbClr val="22C37D"/>
          </a:solidFill>
          <a:ln w="12700">
            <a:solidFill>
              <a:srgbClr val="22C37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95800" y="4689475"/>
            <a:ext cx="57150" cy="57150"/>
          </a:xfrm>
          <a:prstGeom prst="ellipse">
            <a:avLst/>
          </a:prstGeom>
          <a:solidFill>
            <a:srgbClr val="033D31"/>
          </a:solidFill>
          <a:ln w="12700">
            <a:solidFill>
              <a:srgbClr val="033D3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610100" y="4552950"/>
            <a:ext cx="1384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€15.36 / min</a:t>
            </a:r>
            <a:endParaRPr lang="en-US" sz="1200" dirty="0"/>
          </a:p>
        </p:txBody>
      </p:sp>
      <p:sp>
        <p:nvSpPr>
          <p:cNvPr id="15" name="Card"/>
          <p:cNvSpPr/>
          <p:nvPr/>
        </p:nvSpPr>
        <p:spPr>
          <a:xfrm>
            <a:off x="558800" y="5397500"/>
            <a:ext cx="5740400" cy="1054100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12800" y="5638800"/>
            <a:ext cx="330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</a:rPr>
              <a:t>Cost of downtime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</a:rPr>
              <a:t>labour and overheads while you wait</a:t>
            </a:r>
            <a:endParaRPr lang="en-US" sz="1500" dirty="0"/>
          </a:p>
        </p:txBody>
      </p:sp>
      <p:sp>
        <p:nvSpPr>
          <p:cNvPr id="17" name="Price tag"/>
          <p:cNvSpPr/>
          <p:nvPr/>
        </p:nvSpPr>
        <p:spPr>
          <a:xfrm flipH="1">
            <a:off x="4368800" y="5759450"/>
            <a:ext cx="1676400" cy="330200"/>
          </a:xfrm>
          <a:prstGeom prst="homePlat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495800" y="5895975"/>
            <a:ext cx="57150" cy="571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10100" y="5759450"/>
            <a:ext cx="1384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€2.47 / min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58800" y="6731000"/>
            <a:ext cx="57404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68"/>
                </a:solidFill>
              </a:rPr>
              <a:t>Sample data: 20 units a minute, €2.40 per unit, 32% margin, €148 an hour labour and overheads = €1,070 per hour stopped. </a:t>
            </a:r>
            <a:pPr indent="0" marL="0">
              <a:buNone/>
            </a:pPr>
            <a:r>
              <a:rPr lang="en-US" sz="1100" b="1" u="sng" dirty="0">
                <a:solidFill>
                  <a:srgbClr val="147A55"/>
                </a:solidFill>
                <a:hlinkClick r:id="rId1" invalidUrl="" action="" tgtFrame="" tooltip="Fabrico OEE calculato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Price your own line  →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</a:rPr>
              <a:t>WEEK 2 · STEP 5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Rank by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money, not minutes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2298700"/>
            <a:ext cx="5588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</a:rPr>
              <a:t>Slow running rarely makes the morning meeting. Priced per year, it often beats the stop everyone remembers.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800" y="2984500"/>
            <a:ext cx="5740400" cy="3810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graphicFrame>
        <p:nvGraphicFramePr>
          <p:cNvPr id="6" name="Chart 0" descr=""/>
          <p:cNvGraphicFramePr/>
          <p:nvPr/>
        </p:nvGraphicFramePr>
        <p:xfrm>
          <a:off x="762000" y="3175000"/>
          <a:ext cx="5334000" cy="3429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58800" y="6985000"/>
            <a:ext cx="5740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68"/>
                </a:solidFill>
              </a:rPr>
              <a:t>Sample data from the loss price tag calculator. Ranked by minutes stopped, filler jams would have looked like the priority.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</a:rPr>
              <a:t>WEEK 3 · STEP 6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Pick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more than three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losses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2298700"/>
            <a:ext cx="5588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</a:rPr>
              <a:t>Finish them fast. Each one gets the same four parts.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800" y="2857500"/>
            <a:ext cx="5740400" cy="8890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12800" y="3009900"/>
            <a:ext cx="381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</a:rPr>
              <a:t>Evidence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</a:rPr>
              <a:t>Stop codes, operator notes, the timeline</a:t>
            </a:r>
            <a:endParaRPr lang="en-US" sz="1500" dirty="0"/>
          </a:p>
        </p:txBody>
      </p:sp>
      <p:sp>
        <p:nvSpPr>
          <p:cNvPr id="7" name="Price tag"/>
          <p:cNvSpPr/>
          <p:nvPr/>
        </p:nvSpPr>
        <p:spPr>
          <a:xfrm flipH="1">
            <a:off x="5016500" y="3136900"/>
            <a:ext cx="1028700" cy="330200"/>
          </a:xfrm>
          <a:prstGeom prst="homePlat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143500" y="3273425"/>
            <a:ext cx="57150" cy="571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257800" y="3136900"/>
            <a:ext cx="736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Step 1</a:t>
            </a:r>
            <a:endParaRPr lang="en-US" sz="1200" dirty="0"/>
          </a:p>
        </p:txBody>
      </p:sp>
      <p:sp>
        <p:nvSpPr>
          <p:cNvPr id="10" name="Card"/>
          <p:cNvSpPr/>
          <p:nvPr/>
        </p:nvSpPr>
        <p:spPr>
          <a:xfrm>
            <a:off x="558800" y="3873500"/>
            <a:ext cx="5740400" cy="8890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12800" y="4025900"/>
            <a:ext cx="381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</a:rPr>
              <a:t>Owner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</a:rPr>
              <a:t>One name, not a department</a:t>
            </a:r>
            <a:endParaRPr lang="en-US" sz="1500" dirty="0"/>
          </a:p>
        </p:txBody>
      </p:sp>
      <p:sp>
        <p:nvSpPr>
          <p:cNvPr id="12" name="Price tag"/>
          <p:cNvSpPr/>
          <p:nvPr/>
        </p:nvSpPr>
        <p:spPr>
          <a:xfrm flipH="1">
            <a:off x="5016500" y="4152900"/>
            <a:ext cx="1028700" cy="330200"/>
          </a:xfrm>
          <a:prstGeom prst="homePlat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143500" y="4289425"/>
            <a:ext cx="57150" cy="571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257800" y="4152900"/>
            <a:ext cx="736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Step 2</a:t>
            </a:r>
            <a:endParaRPr lang="en-US" sz="1200" dirty="0"/>
          </a:p>
        </p:txBody>
      </p:sp>
      <p:sp>
        <p:nvSpPr>
          <p:cNvPr id="15" name="Card"/>
          <p:cNvSpPr/>
          <p:nvPr/>
        </p:nvSpPr>
        <p:spPr>
          <a:xfrm>
            <a:off x="558800" y="4889500"/>
            <a:ext cx="5740400" cy="8890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12800" y="5041900"/>
            <a:ext cx="381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</a:rPr>
              <a:t>Action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</a:rPr>
              <a:t>A countermeasure: work order, SOP update, training</a:t>
            </a:r>
            <a:endParaRPr lang="en-US" sz="1500" dirty="0"/>
          </a:p>
        </p:txBody>
      </p:sp>
      <p:sp>
        <p:nvSpPr>
          <p:cNvPr id="17" name="Price tag"/>
          <p:cNvSpPr/>
          <p:nvPr/>
        </p:nvSpPr>
        <p:spPr>
          <a:xfrm flipH="1">
            <a:off x="5016500" y="5168900"/>
            <a:ext cx="1028700" cy="330200"/>
          </a:xfrm>
          <a:prstGeom prst="homePlat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43500" y="5305425"/>
            <a:ext cx="57150" cy="5715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257800" y="5168900"/>
            <a:ext cx="736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Step 3</a:t>
            </a:r>
            <a:endParaRPr lang="en-US" sz="1200" dirty="0"/>
          </a:p>
        </p:txBody>
      </p:sp>
      <p:sp>
        <p:nvSpPr>
          <p:cNvPr id="20" name="Card"/>
          <p:cNvSpPr/>
          <p:nvPr/>
        </p:nvSpPr>
        <p:spPr>
          <a:xfrm>
            <a:off x="558800" y="5905500"/>
            <a:ext cx="5740400" cy="8890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12800" y="6057900"/>
            <a:ext cx="381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</a:rPr>
              <a:t>Verified result</a:t>
            </a:r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</a:rPr>
              <a:t>Checked against production data</a:t>
            </a:r>
            <a:endParaRPr lang="en-US" sz="1500" dirty="0"/>
          </a:p>
        </p:txBody>
      </p:sp>
      <p:sp>
        <p:nvSpPr>
          <p:cNvPr id="22" name="Price tag"/>
          <p:cNvSpPr/>
          <p:nvPr/>
        </p:nvSpPr>
        <p:spPr>
          <a:xfrm flipH="1">
            <a:off x="5016500" y="6184900"/>
            <a:ext cx="1028700" cy="330200"/>
          </a:xfrm>
          <a:prstGeom prst="homePlate">
            <a:avLst/>
          </a:prstGeom>
          <a:solidFill>
            <a:srgbClr val="22C37D"/>
          </a:solidFill>
          <a:ln w="12700">
            <a:solidFill>
              <a:srgbClr val="22C37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143500" y="6321425"/>
            <a:ext cx="57150" cy="57150"/>
          </a:xfrm>
          <a:prstGeom prst="ellipse">
            <a:avLst/>
          </a:prstGeom>
          <a:solidFill>
            <a:srgbClr val="033D31"/>
          </a:solidFill>
          <a:ln w="12700">
            <a:solidFill>
              <a:srgbClr val="033D3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57800" y="6184900"/>
            <a:ext cx="7366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33D31"/>
                </a:solidFill>
              </a:rPr>
              <a:t>Done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8800" y="6985000"/>
            <a:ext cx="5740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68"/>
                </a:solidFill>
              </a:rPr>
              <a:t>Look for the cause in the process, not the person. Problems usually sit in the system.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47A55"/>
                </a:solidFill>
              </a:rPr>
              <a:t>WEEK 4 · STEP 7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fix counts when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1D9E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output moves</a:t>
            </a:r>
            <a:endParaRPr lang="en-US" sz="3400" dirty="0"/>
          </a:p>
        </p:txBody>
      </p:sp>
      <p:sp>
        <p:nvSpPr>
          <p:cNvPr id="4" name="Lead"/>
          <p:cNvSpPr txBox="1"/>
          <p:nvPr/>
        </p:nvSpPr>
        <p:spPr>
          <a:xfrm>
            <a:off x="558800" y="2298700"/>
            <a:ext cx="5588000" cy="10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B68"/>
                </a:solidFill>
              </a:rPr>
              <a:t>Not when the task is closed. Compare the loss before and after, in units and in euros.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58800" y="2984500"/>
            <a:ext cx="1346200" cy="1460500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60400" y="317500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7A55"/>
                </a:solidFill>
              </a:rPr>
              <a:t>P</a:t>
            </a:r>
            <a:pPr algn="ctr" indent="0" marL="0">
              <a:buNone/>
            </a:pP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1A1A"/>
                </a:solidFill>
              </a:rPr>
              <a:t>Plan the change</a:t>
            </a:r>
            <a:endParaRPr lang="en-US" sz="1500" dirty="0"/>
          </a:p>
        </p:txBody>
      </p:sp>
      <p:sp>
        <p:nvSpPr>
          <p:cNvPr id="7" name="Card"/>
          <p:cNvSpPr/>
          <p:nvPr/>
        </p:nvSpPr>
        <p:spPr>
          <a:xfrm>
            <a:off x="2032000" y="2984500"/>
            <a:ext cx="1346200" cy="1460500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133600" y="317500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7A55"/>
                </a:solidFill>
              </a:rPr>
              <a:t>D</a:t>
            </a:r>
            <a:pPr algn="ctr" indent="0" marL="0">
              <a:buNone/>
            </a:pP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1A1A"/>
                </a:solidFill>
              </a:rPr>
              <a:t>Do it on the line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3505200" y="2984500"/>
            <a:ext cx="1346200" cy="1460500"/>
          </a:xfrm>
          <a:prstGeom prst="roundRect">
            <a:avLst>
              <a:gd name="adj" fmla="val 9434"/>
            </a:avLst>
          </a:prstGeom>
          <a:solidFill>
            <a:srgbClr val="033D31"/>
          </a:solidFill>
          <a:ln w="9525">
            <a:solidFill>
              <a:srgbClr val="033D3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606800" y="317500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2C37D"/>
                </a:solidFill>
              </a:rPr>
              <a:t>C</a:t>
            </a:r>
            <a:pPr algn="ctr" indent="0" marL="0">
              <a:buNone/>
            </a:pP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Check with production data</a:t>
            </a:r>
            <a:endParaRPr lang="en-US" sz="1500" dirty="0"/>
          </a:p>
        </p:txBody>
      </p:sp>
      <p:sp>
        <p:nvSpPr>
          <p:cNvPr id="11" name="Card"/>
          <p:cNvSpPr/>
          <p:nvPr/>
        </p:nvSpPr>
        <p:spPr>
          <a:xfrm>
            <a:off x="4978400" y="2984500"/>
            <a:ext cx="1346200" cy="1460500"/>
          </a:xfrm>
          <a:prstGeom prst="roundRect">
            <a:avLst>
              <a:gd name="adj" fmla="val 9434"/>
            </a:avLst>
          </a:prstGeom>
          <a:solidFill>
            <a:srgbClr val="FFFFFF"/>
          </a:solidFill>
          <a:ln w="9525">
            <a:solidFill>
              <a:srgbClr val="DCE3E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80000" y="3175000"/>
            <a:ext cx="1143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47A55"/>
                </a:solidFill>
              </a:rPr>
              <a:t>A</a:t>
            </a:r>
            <a:pPr algn="ctr" indent="0" marL="0">
              <a:buNone/>
            </a:pPr>
            <a:endParaRPr lang="en-US" sz="15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A1A1A"/>
                </a:solidFill>
              </a:rPr>
              <a:t>Make it the standard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58800" y="4953000"/>
            <a:ext cx="279400" cy="279400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pic>
        <p:nvPicPr>
          <p:cNvPr id="14" name="Image 0" descr="che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00" y="5029200"/>
            <a:ext cx="127000" cy="127000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990600" y="4978400"/>
            <a:ext cx="5308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</a:rPr>
              <a:t>Can you sell the extra output? </a:t>
            </a:r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</a:rPr>
              <a:t>Then the gain is profit.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558800" y="5715000"/>
            <a:ext cx="279400" cy="279400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pic>
        <p:nvPicPr>
          <p:cNvPr id="17" name="Image 1" descr="chec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5791200"/>
            <a:ext cx="127000" cy="1270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990600" y="5740400"/>
            <a:ext cx="5308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</a:rPr>
              <a:t>Can’t you? </a:t>
            </a:r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</a:rPr>
              <a:t>It comes back as shorter shifts and less overtime.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558800" y="6477000"/>
            <a:ext cx="279400" cy="279400"/>
          </a:xfrm>
          <a:prstGeom prst="ellipse">
            <a:avLst/>
          </a:prstGeom>
          <a:solidFill>
            <a:srgbClr val="E1F5EE"/>
          </a:solidFill>
          <a:ln w="12700">
            <a:solidFill>
              <a:srgbClr val="E1F5EE"/>
            </a:solidFill>
            <a:prstDash val="solid"/>
          </a:ln>
        </p:spPr>
      </p:sp>
      <p:pic>
        <p:nvPicPr>
          <p:cNvPr id="20" name="Image 2" descr="chec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6553200"/>
            <a:ext cx="127000" cy="12700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990600" y="6502400"/>
            <a:ext cx="5308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</a:rPr>
              <a:t>Then go back to step 1 </a:t>
            </a:r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</a:rPr>
              <a:t>with the next loss.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58800" y="558800"/>
            <a:ext cx="495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2C37D"/>
                </a:solidFill>
              </a:rPr>
              <a:t>YOUR 30-DAY CHECKLIST</a:t>
            </a:r>
            <a:endParaRPr lang="en-US" sz="100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58800" y="1041400"/>
            <a:ext cx="57404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1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 the money first. </a:t>
            </a:r>
            <a:pPr algn="l" indent="0" marL="0">
              <a:buNone/>
            </a:pPr>
            <a:r>
              <a:rPr lang="en-US" sz="3400" b="1" spc="-100" kern="0" dirty="0">
                <a:solidFill>
                  <a:srgbClr val="22C3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Then fix it.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58800" y="2476500"/>
            <a:ext cx="279400" cy="279400"/>
          </a:xfrm>
          <a:prstGeom prst="ellipse">
            <a:avLst/>
          </a:prstGeom>
          <a:solidFill>
            <a:srgbClr val="0F5A49"/>
          </a:solidFill>
          <a:ln w="12700">
            <a:solidFill>
              <a:srgbClr val="0F5A49"/>
            </a:solidFill>
            <a:prstDash val="solid"/>
          </a:ln>
        </p:spPr>
      </p:sp>
      <p:pic>
        <p:nvPicPr>
          <p:cNvPr id="5" name="Image 0" descr="che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00" y="2552700"/>
            <a:ext cx="127000" cy="1270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90600" y="2501900"/>
            <a:ext cx="530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Week 1: </a:t>
            </a:r>
            <a:pPr indent="0" marL="0">
              <a:buNone/>
            </a:pPr>
            <a:r>
              <a:rPr lang="en-US" sz="1500" dirty="0">
                <a:solidFill>
                  <a:srgbClr val="E1F5EE"/>
                </a:solidFill>
              </a:rPr>
              <a:t>true OEE on the bottleneck, every minute classified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58800" y="3187700"/>
            <a:ext cx="279400" cy="279400"/>
          </a:xfrm>
          <a:prstGeom prst="ellipse">
            <a:avLst/>
          </a:prstGeom>
          <a:solidFill>
            <a:srgbClr val="0F5A49"/>
          </a:solidFill>
          <a:ln w="12700">
            <a:solidFill>
              <a:srgbClr val="0F5A49"/>
            </a:solidFill>
            <a:prstDash val="solid"/>
          </a:ln>
        </p:spPr>
      </p:sp>
      <p:pic>
        <p:nvPicPr>
          <p:cNvPr id="8" name="Image 1" descr="chec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3263900"/>
            <a:ext cx="127000" cy="1270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990600" y="3213100"/>
            <a:ext cx="530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Week 2: </a:t>
            </a:r>
            <a:pPr indent="0" marL="0">
              <a:buNone/>
            </a:pPr>
            <a:r>
              <a:rPr lang="en-US" sz="1500" dirty="0">
                <a:solidFill>
                  <a:srgbClr val="E1F5EE"/>
                </a:solidFill>
              </a:rPr>
              <a:t>a price tag on each loss, ranked in euros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558800" y="3898900"/>
            <a:ext cx="279400" cy="279400"/>
          </a:xfrm>
          <a:prstGeom prst="ellipse">
            <a:avLst/>
          </a:prstGeom>
          <a:solidFill>
            <a:srgbClr val="0F5A49"/>
          </a:solidFill>
          <a:ln w="12700">
            <a:solidFill>
              <a:srgbClr val="0F5A49"/>
            </a:solidFill>
            <a:prstDash val="solid"/>
          </a:ln>
        </p:spPr>
      </p:sp>
      <p:pic>
        <p:nvPicPr>
          <p:cNvPr id="11" name="Image 2" descr="chec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3975100"/>
            <a:ext cx="127000" cy="1270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990600" y="3924300"/>
            <a:ext cx="530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Week 3: </a:t>
            </a:r>
            <a:pPr indent="0" marL="0">
              <a:buNone/>
            </a:pPr>
            <a:r>
              <a:rPr lang="en-US" sz="1500" dirty="0">
                <a:solidFill>
                  <a:srgbClr val="E1F5EE"/>
                </a:solidFill>
              </a:rPr>
              <a:t>top three losses, each with an owner and an action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558800" y="4610100"/>
            <a:ext cx="279400" cy="279400"/>
          </a:xfrm>
          <a:prstGeom prst="ellipse">
            <a:avLst/>
          </a:prstGeom>
          <a:solidFill>
            <a:srgbClr val="0F5A49"/>
          </a:solidFill>
          <a:ln w="12700">
            <a:solidFill>
              <a:srgbClr val="0F5A49"/>
            </a:solidFill>
            <a:prstDash val="solid"/>
          </a:ln>
        </p:spPr>
      </p:sp>
      <p:pic>
        <p:nvPicPr>
          <p:cNvPr id="14" name="Image 3" descr="chec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" y="4686300"/>
            <a:ext cx="127000" cy="1270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990600" y="4635500"/>
            <a:ext cx="5308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Week 4: </a:t>
            </a:r>
            <a:pPr indent="0" marL="0">
              <a:buNone/>
            </a:pPr>
            <a:r>
              <a:rPr lang="en-US" sz="1500" dirty="0">
                <a:solidFill>
                  <a:srgbClr val="E1F5EE"/>
                </a:solidFill>
              </a:rPr>
              <a:t>results verified with production data, reported in euros</a:t>
            </a:r>
            <a:endParaRPr lang="en-US" sz="1500" dirty="0"/>
          </a:p>
        </p:txBody>
      </p:sp>
      <p:sp>
        <p:nvSpPr>
          <p:cNvPr id="16" name="Card"/>
          <p:cNvSpPr/>
          <p:nvPr/>
        </p:nvSpPr>
        <p:spPr>
          <a:xfrm>
            <a:off x="558800" y="5461000"/>
            <a:ext cx="5740400" cy="107950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7" name="CTA text"/>
          <p:cNvSpPr txBox="1"/>
          <p:nvPr/>
        </p:nvSpPr>
        <p:spPr>
          <a:xfrm>
            <a:off x="838200" y="5689600"/>
            <a:ext cx="355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u="sng" dirty="0">
                <a:solidFill>
                  <a:srgbClr val="1A1A1A"/>
                </a:solidFill>
                <a:hlinkClick r:id="rId5" invalidUrl="" action="" tgtFrame="" tooltip="Price one minute on your lin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Price one minute on your line</a:t>
            </a:r>
            <a:pPr indent="0" marL="0">
              <a:buNone/>
            </a:pP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5B6B68"/>
                </a:solidFill>
              </a:rPr>
              <a:t>Free loss price tag calculator, 3 minutes</a:t>
            </a:r>
            <a:endParaRPr lang="en-US" sz="1700" dirty="0"/>
          </a:p>
        </p:txBody>
      </p:sp>
      <p:sp>
        <p:nvSpPr>
          <p:cNvPr id="18" name="CTA button"/>
          <p:cNvSpPr/>
          <p:nvPr/>
        </p:nvSpPr>
        <p:spPr>
          <a:xfrm>
            <a:off x="4775200" y="5835650"/>
            <a:ext cx="1244600" cy="330200"/>
          </a:xfrm>
          <a:prstGeom prst="roundRect">
            <a:avLst>
              <a:gd name="adj" fmla="val 50000"/>
            </a:avLst>
          </a:prstGeom>
          <a:solidFill>
            <a:srgbClr val="22C37D"/>
          </a:solidFill>
          <a:ln>
            <a:solidFill>
              <a:srgbClr val="22C37D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sng" dirty="0">
                <a:solidFill>
                  <a:srgbClr val="033D31"/>
                </a:solidFill>
                <a:hlinkClick r:id="rId6" invalidUrl="" action="" tgtFrame="" tooltip="Price one minute on your line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 →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558800" y="6794500"/>
            <a:ext cx="4826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u="sng" dirty="0">
                <a:solidFill>
                  <a:srgbClr val="22C37D"/>
                </a:solidFill>
                <a:hlinkClick r:id="rId7" invalidUrl="" action="" tgtFrame="" tooltip="Book a demo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a 30-minute demo with your own line  →</a:t>
            </a:r>
            <a:endParaRPr lang="en-US" sz="1300" dirty="0"/>
          </a:p>
        </p:txBody>
      </p:sp>
      <p:pic>
        <p:nvPicPr>
          <p:cNvPr id="20" name="Image 4" descr="Fabrico logo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5150" y="8020050"/>
            <a:ext cx="654050" cy="1905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15000" y="584200"/>
            <a:ext cx="584200" cy="1905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7D9C4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brico 2026">
  <a:themeElements>
    <a:clrScheme name="Fabrico 2026">
      <a:dk1>
        <a:srgbClr val="1A1A1A"/>
      </a:dk1>
      <a:lt1>
        <a:srgbClr val="FFFFFF"/>
      </a:lt1>
      <a:dk2>
        <a:srgbClr val="033D31"/>
      </a:dk2>
      <a:lt2>
        <a:srgbClr val="F4F8F5"/>
      </a:lt2>
      <a:accent1>
        <a:srgbClr val="22C37D"/>
      </a:accent1>
      <a:accent2>
        <a:srgbClr val="1D9E75"/>
      </a:accent2>
      <a:accent3>
        <a:srgbClr val="147A55"/>
      </a:accent3>
      <a:accent4>
        <a:srgbClr val="E1F5EE"/>
      </a:accent4>
      <a:accent5>
        <a:srgbClr val="C23B3B"/>
      </a:accent5>
      <a:accent6>
        <a:srgbClr val="5B6B68"/>
      </a:accent6>
      <a:hlink>
        <a:srgbClr val="147A55"/>
      </a:hlink>
      <a:folHlink>
        <a:srgbClr val="147A55"/>
      </a:folHlink>
    </a:clrScheme>
    <a:fontScheme name="Fabrico 2026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Fabrico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 your hidden factory in 30 days</dc:title>
  <dc:subject>PptxGenJS Presentation</dc:subject>
  <dc:creator>Blaga Pugyova</dc:creator>
  <cp:lastModifiedBy>Blaga Pugyova</cp:lastModifiedBy>
  <cp:revision>1</cp:revision>
  <dcterms:created xsi:type="dcterms:W3CDTF">2026-10-09T18:46:37Z</dcterms:created>
  <dcterms:modified xsi:type="dcterms:W3CDTF">2026-10-09T18:46:37Z</dcterms:modified>
</cp:coreProperties>
</file>